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9.svg" ContentType="image/svg+xml"/>
  <Override PartName="/ppt/media/image2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273" r:id="rId5"/>
    <p:sldId id="274" r:id="rId6"/>
    <p:sldId id="275" r:id="rId7"/>
    <p:sldId id="276" r:id="rId8"/>
    <p:sldId id="281" r:id="rId9"/>
    <p:sldId id="284" r:id="rId10"/>
    <p:sldId id="288" r:id="rId11"/>
    <p:sldId id="286" r:id="rId12"/>
    <p:sldId id="277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8192" autoAdjust="0"/>
  </p:normalViewPr>
  <p:slideViewPr>
    <p:cSldViewPr snapToGrid="0">
      <p:cViewPr varScale="1">
        <p:scale>
          <a:sx n="78" d="100"/>
          <a:sy n="78" d="100"/>
        </p:scale>
        <p:origin x="12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25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11F60-7607-47CB-B909-E5CB897D14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D0B48-0DFC-4A69-8D1C-2CEB6D79A3A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大家好，我是知行软件的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</a:t>
            </a:r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顾问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Wendy</a:t>
            </a:r>
            <a:endParaRPr lang="en-US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很多客户在进行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项目的时候，想要了解如何看懂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报文中的数据，今天的</a:t>
            </a:r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视频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就带大家学习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报文的结构，以及如何才能获取到需要的数据</a:t>
            </a:r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我们先来看一下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en-US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标准下的报文结构，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UNA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service string advice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）是一层特殊的结构，用来指示在此文档中，不同的类型的段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or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数据的分隔符。是属于可选部分。</a:t>
            </a:r>
            <a:endParaRPr lang="zh-CN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第一层是顶层，表示数据交换最外层信息，在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中是由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UNB 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UNZ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段组成。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UNB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是交换头部，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UNZ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是交换尾部。</a:t>
            </a:r>
            <a:endParaRPr lang="zh-CN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第二层是功能组，表示不同的功能组信息，在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中是由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UNG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UNE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段组成。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UNG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是功能组头部，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UNE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是功能组尾部。功能组在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结构中可选的，可以不出现。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UNG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UNE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在一个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中可以出现多次。</a:t>
            </a:r>
            <a:endParaRPr lang="zh-CN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第三层是事务层，表示不同的事务，在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EDIFACT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中是由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UNH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组成。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UNH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是事务头部，</a:t>
            </a:r>
            <a:r>
              <a:rPr lang="en-US" altLang="zh-CN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是事务尾部，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UNH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UNT</a:t>
            </a:r>
            <a:r>
              <a:rPr lang="zh-CN" altLang="zh-CN" sz="1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Times New Roman" panose="02020603050405020304" charset="0"/>
              </a:rPr>
              <a:t>中间的都是用户数据。</a:t>
            </a:r>
            <a:endParaRPr lang="zh-CN" altLang="zh-CN" sz="18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charset="0"/>
            </a:endParaRPr>
          </a:p>
          <a:p>
            <a:endParaRPr lang="en-US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en-US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en-US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一次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传输包含一段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Interchange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（必须有），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Interchange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中会包含一个或多个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Functional Group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（简称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FG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），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FG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段是否出现并不做强制要求，一个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FG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中可能会包含一个或多个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Message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。举例来说，如果需要在一次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EDI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传输中传送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ORDERS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采购订单，那么报文结构为一个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Interchange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下包含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个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Message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en-US" dirty="0">
              <a:latin typeface="HarmonyOS Sans SC" panose="00000500000000000000" pitchFamily="2" charset="-122"/>
              <a:ea typeface="HarmonyOS Sans SC" panose="00000500000000000000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对报文结构有了基本的了解之后，我们再来看下如何从报文中获取数据。以下是一段示例的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ORDERS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采购订单报文，每一行开头由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个字符组成，叫做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Segment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节点，代表特定的业务含义，例如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BGM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代表报文的开始以及一些主信息，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DTM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代表时间信息，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NAD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代表实体信息（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buyer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seller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bill-to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等），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RFF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代表一些参考信息，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LIN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代表订单行物料信息，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QTY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代表数量等。</a:t>
            </a:r>
            <a:endParaRPr lang="en-US" dirty="0">
              <a:latin typeface="HarmonyOS Sans SC" panose="00000500000000000000" pitchFamily="2" charset="-122"/>
              <a:ea typeface="HarmonyOS Sans SC" panose="00000500000000000000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接下来，以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LIN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行为例，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LIN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表示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Segment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起始信息，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+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是数据元素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Element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分隔符（也可根据情况设置为其他符号），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: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是子元素</a:t>
            </a:r>
            <a:r>
              <a:rPr lang="en-US" altLang="zh-CN" sz="1800" kern="100" dirty="0" err="1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Subelement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分割符，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’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是段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Segment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分割符。再来看业务含义：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001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为订单行号，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0000057G3454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为物料号，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92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是有固定含义的限定符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Qualifier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，代表着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Assigned by buyer or buyer agent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（由买方提供），限定该物料号为买方物料号。类似的还有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QTY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段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PCE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为物料数量单位，限定了物料数量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2000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的单位。</a:t>
            </a:r>
            <a:endParaRPr lang="zh-CN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en-US" dirty="0">
              <a:latin typeface="HarmonyOS Sans SC" panose="00000500000000000000" pitchFamily="2" charset="-122"/>
              <a:ea typeface="HarmonyOS Sans SC" panose="00000500000000000000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HarmonyOS Sans SC" panose="00000500000000000000" pitchFamily="2" charset="-122"/>
              <a:ea typeface="HarmonyOS Sans SC" panose="00000500000000000000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对报文结构有了基本的了解之后，我们再来看下如何从报文中获取数据。以下是一段示例的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ORDERS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采购订单报文，每一行开头由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个字符组成，叫做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Segment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节点，代表特定的业务含义，例如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BGM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代表报文的开始以及一些主信息，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DTM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代表时间信息，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NAD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代表实体信息（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buyer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seller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bill-to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等），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RFF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代表一些参考信息，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LIN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代表订单行物料信息，</a:t>
            </a:r>
            <a:r>
              <a:rPr lang="en-US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QTY</a:t>
            </a:r>
            <a:r>
              <a:rPr lang="zh-CN" altLang="zh-CN" sz="18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代表数量等。</a:t>
            </a:r>
            <a:endParaRPr lang="en-US" dirty="0">
              <a:latin typeface="HarmonyOS Sans SC" panose="00000500000000000000" pitchFamily="2" charset="-122"/>
              <a:ea typeface="HarmonyOS Sans SC" panose="00000500000000000000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8EF1C-1472-4ED8-9118-BD58BC9F24B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E75AA64-B375-45FD-84DB-62A04E6CF346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7998C74-8582-43D0-BFD4-216243F24EEC}" type="slidenum">
              <a:rPr lang="en-US" smtClean="0"/>
            </a:fld>
            <a:endParaRPr lang="en-US"/>
          </a:p>
        </p:txBody>
      </p:sp>
      <p:sp>
        <p:nvSpPr>
          <p:cNvPr id="7" name="Shape 15"/>
          <p:cNvSpPr txBox="1"/>
          <p:nvPr userDrawn="1"/>
        </p:nvSpPr>
        <p:spPr>
          <a:xfrm>
            <a:off x="198336" y="6471216"/>
            <a:ext cx="5321600" cy="325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dirty="0">
                <a:solidFill>
                  <a:srgbClr val="1842A0"/>
                </a:solidFill>
              </a:rPr>
              <a:t>www.</a:t>
            </a:r>
            <a:r>
              <a:rPr lang="en-US" altLang="zh-CN" sz="1600" dirty="0">
                <a:solidFill>
                  <a:srgbClr val="1842A0"/>
                </a:solidFill>
              </a:rPr>
              <a:t>kasoftware</a:t>
            </a:r>
            <a:r>
              <a:rPr lang="en-US" sz="1600" dirty="0">
                <a:solidFill>
                  <a:srgbClr val="1842A0"/>
                </a:solidFill>
              </a:rPr>
              <a:t>.com</a:t>
            </a:r>
            <a:endParaRPr lang="en-US" sz="1600" dirty="0">
              <a:solidFill>
                <a:srgbClr val="1842A0"/>
              </a:solidFill>
              <a:highlight>
                <a:srgbClr val="FFFFFF"/>
              </a:highlight>
            </a:endParaRPr>
          </a:p>
        </p:txBody>
      </p:sp>
      <p:pic>
        <p:nvPicPr>
          <p:cNvPr id="1026" name="Picture 2" descr="\\192.168.5.2\Share\Revin\市场\知行软件蓝字-无底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27173" y="6471920"/>
            <a:ext cx="1008000" cy="237223"/>
          </a:xfrm>
          <a:prstGeom prst="rect">
            <a:avLst/>
          </a:prstGeom>
          <a:noFill/>
        </p:spPr>
      </p:pic>
      <p:cxnSp>
        <p:nvCxnSpPr>
          <p:cNvPr id="4" name="Straight Connector 7"/>
          <p:cNvCxnSpPr/>
          <p:nvPr userDrawn="1"/>
        </p:nvCxnSpPr>
        <p:spPr>
          <a:xfrm>
            <a:off x="4175787" y="1123897"/>
            <a:ext cx="3840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335360" y="356660"/>
            <a:ext cx="11521280" cy="613833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>
              <a:defRPr sz="3200" b="1" spc="3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edit Master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84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E75AA64-B375-45FD-84DB-62A04E6CF34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7998C74-8582-43D0-BFD4-216243F24EEC}" type="slidenum">
              <a:rPr lang="en-US" smtClean="0"/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65072" y="1638664"/>
            <a:ext cx="11191568" cy="378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865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企业级</a:t>
            </a:r>
            <a:r>
              <a:rPr lang="en-US" altLang="zh-CN" sz="1865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EDI</a:t>
            </a:r>
            <a:r>
              <a:rPr lang="zh-CN" altLang="en-US" sz="1865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解决方案</a:t>
            </a:r>
            <a:endParaRPr lang="en-US" sz="1865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665072" y="478664"/>
            <a:ext cx="11191568" cy="1116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6665" b="1" spc="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知行软件</a:t>
            </a:r>
            <a:endParaRPr lang="en-US" sz="6665" b="1" spc="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Straight Arrow Connector 16"/>
          <p:cNvCxnSpPr/>
          <p:nvPr userDrawn="1"/>
        </p:nvCxnSpPr>
        <p:spPr>
          <a:xfrm>
            <a:off x="750392" y="1630197"/>
            <a:ext cx="11424000" cy="0"/>
          </a:xfrm>
          <a:prstGeom prst="straightConnector1">
            <a:avLst/>
          </a:prstGeom>
          <a:ln w="12700">
            <a:solidFill>
              <a:schemeClr val="bg1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 userDrawn="1"/>
        </p:nvGrpSpPr>
        <p:grpSpPr>
          <a:xfrm>
            <a:off x="11586779" y="3964760"/>
            <a:ext cx="227368" cy="1780083"/>
            <a:chOff x="8690084" y="2973570"/>
            <a:chExt cx="170526" cy="1335062"/>
          </a:xfrm>
        </p:grpSpPr>
        <p:pic>
          <p:nvPicPr>
            <p:cNvPr id="19" name="Picture 9" descr="\\192.168.5.2\Share\Revin\市场\联系方式图标\地址-白色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701242" y="4139219"/>
              <a:ext cx="144000" cy="169413"/>
            </a:xfrm>
            <a:prstGeom prst="rect">
              <a:avLst/>
            </a:prstGeom>
            <a:noFill/>
          </p:spPr>
        </p:pic>
        <p:pic>
          <p:nvPicPr>
            <p:cNvPr id="20" name="Picture 17" descr="\\192.168.5.2\Share\Revin\市场\联系方式图标\手机白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719242" y="2973570"/>
              <a:ext cx="101230" cy="186887"/>
            </a:xfrm>
            <a:prstGeom prst="rect">
              <a:avLst/>
            </a:prstGeom>
            <a:noFill/>
          </p:spPr>
        </p:pic>
        <p:pic>
          <p:nvPicPr>
            <p:cNvPr id="21" name="Picture 18" descr="\\192.168.5.2\Share\Revin\市场\联系方式图标\邮箱-白色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697872" y="3596061"/>
              <a:ext cx="151175" cy="119349"/>
            </a:xfrm>
            <a:prstGeom prst="rect">
              <a:avLst/>
            </a:prstGeom>
            <a:noFill/>
          </p:spPr>
        </p:pic>
        <p:pic>
          <p:nvPicPr>
            <p:cNvPr id="22" name="Picture 20" descr="\\192.168.5.2\Share\Revin\市场\联系方式图标\网站-白色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701242" y="3861141"/>
              <a:ext cx="144000" cy="151578"/>
            </a:xfrm>
            <a:prstGeom prst="rect">
              <a:avLst/>
            </a:prstGeom>
            <a:noFill/>
          </p:spPr>
        </p:pic>
        <p:pic>
          <p:nvPicPr>
            <p:cNvPr id="23" name="Picture 2" descr="\\192.168.5.2\Share\Revin\市场\联系方式图标\座机-白色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690084" y="3271193"/>
              <a:ext cx="170526" cy="162000"/>
            </a:xfrm>
            <a:prstGeom prst="rect">
              <a:avLst/>
            </a:prstGeom>
            <a:noFill/>
          </p:spPr>
        </p:pic>
      </p:grpSp>
      <p:pic>
        <p:nvPicPr>
          <p:cNvPr id="24" name="Picture 3" descr="\\192.168.5.2\Share\Revin\市场\知行软件白字-无底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834380" y="6474248"/>
            <a:ext cx="1008000" cy="235200"/>
          </a:xfrm>
          <a:prstGeom prst="rect">
            <a:avLst/>
          </a:prstGeom>
          <a:noFill/>
        </p:spPr>
      </p:pic>
      <p:sp>
        <p:nvSpPr>
          <p:cNvPr id="25" name="Shape 15"/>
          <p:cNvSpPr txBox="1"/>
          <p:nvPr userDrawn="1"/>
        </p:nvSpPr>
        <p:spPr>
          <a:xfrm>
            <a:off x="198336" y="6471216"/>
            <a:ext cx="5321600" cy="325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www.</a:t>
            </a:r>
            <a:r>
              <a:rPr lang="en-US" altLang="zh-CN" sz="1600" dirty="0">
                <a:solidFill>
                  <a:schemeClr val="bg1"/>
                </a:solidFill>
              </a:rPr>
              <a:t>kasoftware</a:t>
            </a:r>
            <a:r>
              <a:rPr lang="en-US" sz="1600" dirty="0">
                <a:solidFill>
                  <a:schemeClr val="bg1"/>
                </a:solidFill>
              </a:rPr>
              <a:t>.com</a:t>
            </a:r>
            <a:endParaRPr lang="en-US" sz="1600" dirty="0">
              <a:solidFill>
                <a:schemeClr val="bg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BBEEC-FFD7-41E1-8982-1C64312920B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5173-D28F-4924-B4CD-BBBA2A7E96A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3.xml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9.xml"/><Relationship Id="rId7" Type="http://schemas.openxmlformats.org/officeDocument/2006/relationships/image" Target="../media/image14.png"/><Relationship Id="rId6" Type="http://schemas.openxmlformats.org/officeDocument/2006/relationships/image" Target="../media/image13.png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2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1391920" y="105199"/>
            <a:ext cx="8740987" cy="6647180"/>
            <a:chOff x="968373" y="25902"/>
            <a:chExt cx="6873723" cy="522746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6784" y="25902"/>
              <a:ext cx="6575893" cy="5227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文本框 1"/>
            <p:cNvSpPr txBox="1"/>
            <p:nvPr/>
          </p:nvSpPr>
          <p:spPr>
            <a:xfrm>
              <a:off x="968373" y="2006759"/>
              <a:ext cx="6873723" cy="1008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4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如何读懂</a:t>
              </a:r>
              <a:r>
                <a:rPr lang="en-US" altLang="zh-CN" sz="4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EDIFACT</a:t>
              </a:r>
              <a:r>
                <a:rPr lang="zh-CN" altLang="en-US" sz="4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报文？</a:t>
              </a:r>
              <a:r>
                <a:rPr lang="zh-CN" altLang="en-US" sz="5335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5335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</a:t>
              </a:r>
              <a:r>
                <a:rPr lang="en-US" altLang="zh-CN" sz="3735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endParaRPr lang="en-US" altLang="zh-CN" sz="5335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92287" y="68580"/>
            <a:ext cx="1924473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知</a:t>
            </a:r>
            <a:r>
              <a:rPr lang="en-US" altLang="zh-CN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行</a:t>
            </a:r>
            <a:r>
              <a:rPr lang="en-US" altLang="zh-CN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软</a:t>
            </a:r>
            <a:r>
              <a:rPr lang="en-US" altLang="zh-CN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件</a:t>
            </a:r>
            <a:endParaRPr lang="zh-CN" altLang="en-US" sz="16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413" y="358140"/>
            <a:ext cx="1664970" cy="2971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35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www.kasoftware.com</a:t>
            </a:r>
            <a:endParaRPr lang="en-US" altLang="zh-CN" sz="1335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360" y="380677"/>
            <a:ext cx="11521280" cy="535531"/>
          </a:xfrm>
        </p:spPr>
        <p:txBody>
          <a:bodyPr/>
          <a:lstStyle/>
          <a:p>
            <a:r>
              <a:rPr lang="en-US" altLang="zh-CN" dirty="0">
                <a:sym typeface="+mn-ea"/>
              </a:rPr>
              <a:t>EDIFACT</a:t>
            </a:r>
            <a:r>
              <a:rPr lang="zh-CN" altLang="en-US" dirty="0">
                <a:sym typeface="+mn-ea"/>
              </a:rPr>
              <a:t>端口</a:t>
            </a:r>
            <a:endParaRPr lang="zh-CN" altLang="en-US" dirty="0">
              <a:latin typeface="Times New Roman" panose="02020603050405020304" charset="0"/>
              <a:ea typeface="HarmonyOS Sans SC" panose="00000500000000000000" pitchFamily="2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360" y="1590675"/>
            <a:ext cx="6419850" cy="3676650"/>
          </a:xfrm>
          <a:prstGeom prst="rect">
            <a:avLst/>
          </a:prstGeom>
        </p:spPr>
      </p:pic>
      <p:pic>
        <p:nvPicPr>
          <p:cNvPr id="5" name="图形 4" descr="纸张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5892" y="2971800"/>
            <a:ext cx="914400" cy="914400"/>
          </a:xfrm>
          <a:prstGeom prst="rect">
            <a:avLst/>
          </a:prstGeom>
        </p:spPr>
      </p:pic>
      <p:pic>
        <p:nvPicPr>
          <p:cNvPr id="7" name="图形 6" descr="文档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88876" y="2971800"/>
            <a:ext cx="914400" cy="914400"/>
          </a:xfrm>
          <a:prstGeom prst="rect">
            <a:avLst/>
          </a:prstGeom>
        </p:spPr>
      </p:pic>
      <p:sp>
        <p:nvSpPr>
          <p:cNvPr id="8" name="箭头: 左右 7"/>
          <p:cNvSpPr/>
          <p:nvPr/>
        </p:nvSpPr>
        <p:spPr>
          <a:xfrm>
            <a:off x="8632271" y="3314700"/>
            <a:ext cx="994627" cy="22860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788876" y="3886200"/>
            <a:ext cx="2681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</a:t>
            </a:r>
            <a:r>
              <a:rPr lang="en-US" altLang="zh-CN" b="1" dirty="0"/>
              <a:t>EDI                       XML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360" y="380677"/>
            <a:ext cx="11521280" cy="535531"/>
          </a:xfrm>
        </p:spPr>
        <p:txBody>
          <a:bodyPr/>
          <a:lstStyle/>
          <a:p>
            <a:r>
              <a:rPr lang="zh-CN" altLang="en-US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报文结构</a:t>
            </a:r>
            <a:endParaRPr lang="zh-CN" altLang="en-US" dirty="0">
              <a:latin typeface="Times New Roman" panose="02020603050405020304" charset="0"/>
              <a:ea typeface="HarmonyOS Sans SC" panose="00000500000000000000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78" name="圆角矩形 1"/>
          <p:cNvSpPr/>
          <p:nvPr/>
        </p:nvSpPr>
        <p:spPr>
          <a:xfrm>
            <a:off x="1542654" y="2033471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UNB</a:t>
            </a:r>
            <a:endParaRPr lang="en-US" altLang="zh-CN" dirty="0"/>
          </a:p>
        </p:txBody>
      </p:sp>
      <p:sp>
        <p:nvSpPr>
          <p:cNvPr id="79" name="圆角矩形 2"/>
          <p:cNvSpPr/>
          <p:nvPr/>
        </p:nvSpPr>
        <p:spPr>
          <a:xfrm>
            <a:off x="1542654" y="2464610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UNG</a:t>
            </a:r>
            <a:endParaRPr lang="en-US" altLang="zh-CN" dirty="0"/>
          </a:p>
        </p:txBody>
      </p:sp>
      <p:sp>
        <p:nvSpPr>
          <p:cNvPr id="80" name="圆角矩形 3"/>
          <p:cNvSpPr/>
          <p:nvPr/>
        </p:nvSpPr>
        <p:spPr>
          <a:xfrm>
            <a:off x="1546158" y="2874373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UNH</a:t>
            </a:r>
            <a:endParaRPr lang="en-US" altLang="zh-CN" dirty="0"/>
          </a:p>
        </p:txBody>
      </p:sp>
      <p:sp>
        <p:nvSpPr>
          <p:cNvPr id="81" name="圆角矩形 5"/>
          <p:cNvSpPr/>
          <p:nvPr/>
        </p:nvSpPr>
        <p:spPr>
          <a:xfrm>
            <a:off x="1553189" y="4243937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UNT</a:t>
            </a:r>
            <a:endParaRPr lang="en-US" altLang="zh-CN" dirty="0"/>
          </a:p>
        </p:txBody>
      </p:sp>
      <p:sp>
        <p:nvSpPr>
          <p:cNvPr id="82" name="圆角矩形 6"/>
          <p:cNvSpPr/>
          <p:nvPr/>
        </p:nvSpPr>
        <p:spPr>
          <a:xfrm>
            <a:off x="1546158" y="4661809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UNE</a:t>
            </a:r>
            <a:endParaRPr lang="en-US" altLang="zh-CN" dirty="0"/>
          </a:p>
        </p:txBody>
      </p:sp>
      <p:sp>
        <p:nvSpPr>
          <p:cNvPr id="83" name="圆角矩形 7"/>
          <p:cNvSpPr/>
          <p:nvPr/>
        </p:nvSpPr>
        <p:spPr>
          <a:xfrm>
            <a:off x="1553189" y="5063671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UNZ</a:t>
            </a:r>
            <a:endParaRPr lang="en-US" altLang="zh-CN" dirty="0"/>
          </a:p>
        </p:txBody>
      </p:sp>
      <p:sp>
        <p:nvSpPr>
          <p:cNvPr id="84" name="圆角矩形 4"/>
          <p:cNvSpPr/>
          <p:nvPr/>
        </p:nvSpPr>
        <p:spPr>
          <a:xfrm>
            <a:off x="1553189" y="3311692"/>
            <a:ext cx="1032202" cy="749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Data</a:t>
            </a:r>
            <a:endParaRPr lang="en-US" altLang="zh-CN" dirty="0"/>
          </a:p>
        </p:txBody>
      </p:sp>
      <p:sp>
        <p:nvSpPr>
          <p:cNvPr id="85" name="右中括号 84"/>
          <p:cNvSpPr/>
          <p:nvPr/>
        </p:nvSpPr>
        <p:spPr>
          <a:xfrm>
            <a:off x="9133758" y="2198469"/>
            <a:ext cx="71942" cy="301914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文本框 85"/>
          <p:cNvSpPr txBox="1"/>
          <p:nvPr/>
        </p:nvSpPr>
        <p:spPr>
          <a:xfrm>
            <a:off x="9169729" y="3226270"/>
            <a:ext cx="144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Interchange</a:t>
            </a:r>
            <a:endParaRPr lang="en-US" altLang="zh-CN" dirty="0"/>
          </a:p>
          <a:p>
            <a:r>
              <a:rPr lang="en-US" altLang="zh-CN" dirty="0"/>
              <a:t>(</a:t>
            </a:r>
            <a:r>
              <a:rPr lang="zh-CN" altLang="en-US" dirty="0"/>
              <a:t>强制的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87" name="右中括号 86"/>
          <p:cNvSpPr/>
          <p:nvPr/>
        </p:nvSpPr>
        <p:spPr>
          <a:xfrm>
            <a:off x="6742650" y="2594497"/>
            <a:ext cx="71942" cy="224693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右中括号 87"/>
          <p:cNvSpPr/>
          <p:nvPr/>
        </p:nvSpPr>
        <p:spPr>
          <a:xfrm>
            <a:off x="4430164" y="2952480"/>
            <a:ext cx="71942" cy="1419754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文本框 88"/>
          <p:cNvSpPr txBox="1"/>
          <p:nvPr/>
        </p:nvSpPr>
        <p:spPr>
          <a:xfrm>
            <a:off x="4619677" y="3360214"/>
            <a:ext cx="118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Message</a:t>
            </a:r>
            <a:endParaRPr lang="en-US" altLang="zh-CN" dirty="0"/>
          </a:p>
          <a:p>
            <a:r>
              <a:rPr lang="en-US" altLang="zh-CN" dirty="0"/>
              <a:t>(</a:t>
            </a:r>
            <a:r>
              <a:rPr lang="zh-CN" altLang="en-US" dirty="0"/>
              <a:t>强制的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90" name="文本框 89"/>
          <p:cNvSpPr txBox="1"/>
          <p:nvPr/>
        </p:nvSpPr>
        <p:spPr>
          <a:xfrm>
            <a:off x="6785398" y="3218100"/>
            <a:ext cx="298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Functional Group</a:t>
            </a:r>
            <a:endParaRPr lang="en-US" altLang="zh-CN" dirty="0"/>
          </a:p>
          <a:p>
            <a:r>
              <a:rPr lang="en-US" altLang="zh-CN" dirty="0"/>
              <a:t>(</a:t>
            </a:r>
            <a:r>
              <a:rPr lang="zh-CN" altLang="en-US" dirty="0"/>
              <a:t>有条件的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91" name="圆角矩形 13"/>
          <p:cNvSpPr/>
          <p:nvPr/>
        </p:nvSpPr>
        <p:spPr>
          <a:xfrm>
            <a:off x="1553189" y="1610456"/>
            <a:ext cx="1032202" cy="259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UNA</a:t>
            </a:r>
            <a:endParaRPr lang="en-US" altLang="zh-CN" dirty="0"/>
          </a:p>
        </p:txBody>
      </p:sp>
      <p:sp>
        <p:nvSpPr>
          <p:cNvPr id="92" name="文本框 91"/>
          <p:cNvSpPr txBox="1"/>
          <p:nvPr/>
        </p:nvSpPr>
        <p:spPr>
          <a:xfrm>
            <a:off x="5773155" y="1550443"/>
            <a:ext cx="500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Service String Advice</a:t>
            </a:r>
            <a:r>
              <a:rPr lang="en-US" altLang="zh-CN" dirty="0"/>
              <a:t>(</a:t>
            </a:r>
            <a:r>
              <a:rPr lang="zh-CN" altLang="en-US" dirty="0"/>
              <a:t>可选的</a:t>
            </a:r>
            <a:r>
              <a:rPr lang="en-US" altLang="zh-CN" dirty="0"/>
              <a:t>)</a:t>
            </a:r>
            <a:endParaRPr lang="en-US" altLang="zh-CN" dirty="0"/>
          </a:p>
        </p:txBody>
      </p:sp>
      <p:cxnSp>
        <p:nvCxnSpPr>
          <p:cNvPr id="93" name="直接连接符 92"/>
          <p:cNvCxnSpPr>
            <a:stCxn id="91" idx="3"/>
            <a:endCxn id="92" idx="1"/>
          </p:cNvCxnSpPr>
          <p:nvPr/>
        </p:nvCxnSpPr>
        <p:spPr>
          <a:xfrm flipV="1">
            <a:off x="2585391" y="1735109"/>
            <a:ext cx="3187764" cy="523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4" name="直接连接符 93"/>
          <p:cNvCxnSpPr>
            <a:endCxn id="85" idx="0"/>
          </p:cNvCxnSpPr>
          <p:nvPr/>
        </p:nvCxnSpPr>
        <p:spPr>
          <a:xfrm>
            <a:off x="2568126" y="2179808"/>
            <a:ext cx="6565632" cy="1866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5" name="直接连接符 94"/>
          <p:cNvCxnSpPr/>
          <p:nvPr/>
        </p:nvCxnSpPr>
        <p:spPr>
          <a:xfrm>
            <a:off x="2604097" y="5198948"/>
            <a:ext cx="6565632" cy="1866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6" name="直接连接符 95"/>
          <p:cNvCxnSpPr/>
          <p:nvPr/>
        </p:nvCxnSpPr>
        <p:spPr>
          <a:xfrm flipV="1">
            <a:off x="2620760" y="2594958"/>
            <a:ext cx="4125105" cy="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7" name="直接连接符 96"/>
          <p:cNvCxnSpPr>
            <a:endCxn id="87" idx="1"/>
          </p:cNvCxnSpPr>
          <p:nvPr/>
        </p:nvCxnSpPr>
        <p:spPr>
          <a:xfrm>
            <a:off x="2403582" y="4802460"/>
            <a:ext cx="4339068" cy="3896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8" name="直接连接符 97"/>
          <p:cNvCxnSpPr>
            <a:endCxn id="88" idx="0"/>
          </p:cNvCxnSpPr>
          <p:nvPr/>
        </p:nvCxnSpPr>
        <p:spPr>
          <a:xfrm>
            <a:off x="2546206" y="2946627"/>
            <a:ext cx="1883958" cy="585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9" name="直接连接符 98"/>
          <p:cNvCxnSpPr/>
          <p:nvPr/>
        </p:nvCxnSpPr>
        <p:spPr>
          <a:xfrm>
            <a:off x="2521220" y="4373592"/>
            <a:ext cx="1883958" cy="585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/>
      <p:bldP spid="87" grpId="0" animBg="1"/>
      <p:bldP spid="88" grpId="0" animBg="1"/>
      <p:bldP spid="89" grpId="0"/>
      <p:bldP spid="90" grpId="0"/>
      <p:bldP spid="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360" y="380677"/>
            <a:ext cx="11521280" cy="535531"/>
          </a:xfrm>
        </p:spPr>
        <p:txBody>
          <a:bodyPr/>
          <a:lstStyle/>
          <a:p>
            <a:r>
              <a:rPr lang="zh-CN" altLang="en-US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报文解析</a:t>
            </a:r>
            <a:endParaRPr lang="zh-CN" altLang="en-US" dirty="0">
              <a:latin typeface="Times New Roman" panose="02020603050405020304" charset="0"/>
              <a:ea typeface="HarmonyOS Sans SC" panose="00000500000000000000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71426" y="1469210"/>
            <a:ext cx="1015309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accent1"/>
                </a:solidFill>
              </a:rPr>
              <a:t>UNB</a:t>
            </a:r>
            <a:r>
              <a:rPr lang="zh-CN" altLang="en-US" sz="2000" dirty="0">
                <a:solidFill>
                  <a:schemeClr val="tx1"/>
                </a:solidFill>
              </a:rPr>
              <a:t>+UNOB:3+ + +220118:1638+000000003++++++1'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UNH</a:t>
            </a:r>
            <a:r>
              <a:rPr lang="zh-CN" altLang="en-US" sz="2000" dirty="0">
                <a:solidFill>
                  <a:schemeClr val="tx1"/>
                </a:solidFill>
              </a:rPr>
              <a:t>+1+ORDERS:D:97A:UN:ED17A1'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BGM</a:t>
            </a:r>
            <a:r>
              <a:rPr lang="zh-CN" altLang="en-US" sz="2000" dirty="0">
                <a:solidFill>
                  <a:schemeClr val="tx1"/>
                </a:solidFill>
              </a:rPr>
              <a:t>+105+K12345+9'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DTM</a:t>
            </a:r>
            <a:r>
              <a:rPr lang="zh-CN" altLang="en-US" sz="2000" dirty="0">
                <a:solidFill>
                  <a:schemeClr val="tx1"/>
                </a:solidFill>
              </a:rPr>
              <a:t>+137:19980626:102'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FTX</a:t>
            </a:r>
            <a:r>
              <a:rPr lang="zh-CN" altLang="en-US" sz="2000" dirty="0">
                <a:solidFill>
                  <a:schemeClr val="tx1"/>
                </a:solidFill>
              </a:rPr>
              <a:t>+GEN+1+ +FREE TEXT'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RFF</a:t>
            </a:r>
            <a:r>
              <a:rPr lang="zh-CN" altLang="en-US" sz="2000" dirty="0">
                <a:solidFill>
                  <a:schemeClr val="tx1"/>
                </a:solidFill>
              </a:rPr>
              <a:t>+PS:10501'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NAD</a:t>
            </a:r>
            <a:r>
              <a:rPr lang="zh-CN" altLang="en-US" sz="2000" dirty="0">
                <a:solidFill>
                  <a:schemeClr val="tx1"/>
                </a:solidFill>
              </a:rPr>
              <a:t>+BY+1234567890123::9'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RFF</a:t>
            </a:r>
            <a:r>
              <a:rPr lang="zh-CN" altLang="en-US" sz="2000" dirty="0">
                <a:solidFill>
                  <a:schemeClr val="tx1"/>
                </a:solidFill>
              </a:rPr>
              <a:t>+VA:GB107328000'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NAD</a:t>
            </a:r>
            <a:r>
              <a:rPr lang="zh-CN" altLang="en-US" sz="2000" dirty="0">
                <a:solidFill>
                  <a:schemeClr val="tx1"/>
                </a:solidFill>
              </a:rPr>
              <a:t>+SE+9876543210987::9'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CUX</a:t>
            </a:r>
            <a:r>
              <a:rPr lang="zh-CN" altLang="en-US" sz="2000" dirty="0">
                <a:solidFill>
                  <a:schemeClr val="tx1"/>
                </a:solidFill>
              </a:rPr>
              <a:t>+2:GBP:9'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LIN</a:t>
            </a:r>
            <a:r>
              <a:rPr lang="zh-CN" altLang="en-US" sz="2000" dirty="0">
                <a:solidFill>
                  <a:schemeClr val="tx1"/>
                </a:solidFill>
              </a:rPr>
              <a:t>+001++0000057G3454:BP::92'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accent1"/>
                </a:solidFill>
              </a:rPr>
              <a:t>IMD</a:t>
            </a:r>
            <a:r>
              <a:rPr lang="zh-CN" altLang="en-US" sz="2000" dirty="0">
                <a:solidFill>
                  <a:schemeClr val="tx1"/>
                </a:solidFill>
              </a:rPr>
              <a:t>+F++:::DESCRIPTION'</a:t>
            </a:r>
            <a:endParaRPr lang="zh-CN" altLang="en-US" sz="2000" dirty="0">
              <a:solidFill>
                <a:schemeClr val="tx1"/>
              </a:solidFill>
            </a:endParaRPr>
          </a:p>
          <a:p>
            <a:r>
              <a:rPr lang="en-US" altLang="zh-CN" sz="20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QTY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+21:2000:PCE</a:t>
            </a:r>
            <a:endParaRPr lang="en-US" altLang="zh-CN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360" y="380677"/>
            <a:ext cx="11521280" cy="535531"/>
          </a:xfrm>
        </p:spPr>
        <p:txBody>
          <a:bodyPr/>
          <a:lstStyle/>
          <a:p>
            <a:r>
              <a:rPr lang="zh-CN" altLang="en-US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订单行解析</a:t>
            </a:r>
            <a:endParaRPr lang="zh-CN" altLang="en-US" dirty="0">
              <a:latin typeface="Times New Roman" panose="02020603050405020304" charset="0"/>
              <a:ea typeface="HarmonyOS Sans SC" panose="00000500000000000000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381228" y="1463177"/>
            <a:ext cx="1062672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chemeClr val="accent1"/>
                </a:solidFill>
              </a:rPr>
              <a:t>LIN</a:t>
            </a:r>
            <a:r>
              <a:rPr lang="zh-CN" altLang="en-US" sz="4000" dirty="0">
                <a:solidFill>
                  <a:srgbClr val="FFC000"/>
                </a:solidFill>
              </a:rPr>
              <a:t>+</a:t>
            </a:r>
            <a:r>
              <a:rPr lang="zh-CN" altLang="en-US" sz="4000" dirty="0"/>
              <a:t>001</a:t>
            </a:r>
            <a:r>
              <a:rPr lang="zh-CN" altLang="en-US" sz="4000" dirty="0">
                <a:solidFill>
                  <a:srgbClr val="FFC000"/>
                </a:solidFill>
              </a:rPr>
              <a:t>++</a:t>
            </a:r>
            <a:r>
              <a:rPr lang="zh-CN" altLang="en-US" sz="4000" dirty="0"/>
              <a:t>0000057G3454</a:t>
            </a:r>
            <a:r>
              <a:rPr lang="zh-CN" altLang="en-US" sz="4000" dirty="0">
                <a:solidFill>
                  <a:srgbClr val="00B050"/>
                </a:solidFill>
              </a:rPr>
              <a:t>:</a:t>
            </a:r>
            <a:r>
              <a:rPr lang="zh-CN" altLang="en-US" sz="4000" dirty="0"/>
              <a:t>BP</a:t>
            </a:r>
            <a:r>
              <a:rPr lang="zh-CN" altLang="en-US" sz="4000" dirty="0">
                <a:solidFill>
                  <a:srgbClr val="00B050"/>
                </a:solidFill>
              </a:rPr>
              <a:t>::</a:t>
            </a:r>
            <a:r>
              <a:rPr lang="zh-CN" altLang="en-US" sz="4000" dirty="0"/>
              <a:t>92'</a:t>
            </a:r>
            <a:endParaRPr lang="zh-CN" altLang="en-US" sz="4000" dirty="0"/>
          </a:p>
          <a:p>
            <a:endParaRPr lang="zh-CN" altLang="en-US" sz="4000" dirty="0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1536048" y="2168662"/>
            <a:ext cx="14605" cy="1997075"/>
          </a:xfrm>
          <a:prstGeom prst="straightConnector1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746108" y="4225427"/>
            <a:ext cx="18332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Segment</a:t>
            </a:r>
            <a:r>
              <a:rPr lang="zh-CN" altLang="en-US" dirty="0"/>
              <a:t>起始订单行信息</a:t>
            </a:r>
            <a:endParaRPr lang="zh-CN" altLang="en-US" dirty="0"/>
          </a:p>
        </p:txBody>
      </p:sp>
      <p:cxnSp>
        <p:nvCxnSpPr>
          <p:cNvPr id="28" name="直接箭头连接符 27"/>
          <p:cNvCxnSpPr/>
          <p:nvPr/>
        </p:nvCxnSpPr>
        <p:spPr>
          <a:xfrm flipH="1">
            <a:off x="3488038" y="2108972"/>
            <a:ext cx="15240" cy="1952625"/>
          </a:xfrm>
          <a:prstGeom prst="straightConnector1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2773028" y="4165737"/>
            <a:ext cx="2384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Element</a:t>
            </a:r>
            <a:r>
              <a:rPr lang="zh-CN" altLang="en-US"/>
              <a:t>分隔符</a:t>
            </a:r>
            <a:endParaRPr lang="zh-CN" altLang="en-US"/>
          </a:p>
        </p:txBody>
      </p:sp>
      <p:cxnSp>
        <p:nvCxnSpPr>
          <p:cNvPr id="30" name="直接箭头连接符 29"/>
          <p:cNvCxnSpPr/>
          <p:nvPr/>
        </p:nvCxnSpPr>
        <p:spPr>
          <a:xfrm flipH="1">
            <a:off x="7318993" y="2154057"/>
            <a:ext cx="14605" cy="1863090"/>
          </a:xfrm>
          <a:prstGeom prst="straightConnector1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6439518" y="4076837"/>
            <a:ext cx="2220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Subelement分隔符</a:t>
            </a:r>
            <a:endParaRPr lang="zh-CN" altLang="en-US"/>
          </a:p>
        </p:txBody>
      </p:sp>
      <p:cxnSp>
        <p:nvCxnSpPr>
          <p:cNvPr id="32" name="直接箭头连接符 31"/>
          <p:cNvCxnSpPr/>
          <p:nvPr/>
        </p:nvCxnSpPr>
        <p:spPr>
          <a:xfrm>
            <a:off x="8988408" y="1900692"/>
            <a:ext cx="0" cy="3070225"/>
          </a:xfrm>
          <a:prstGeom prst="straightConnector1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8183863" y="4975362"/>
            <a:ext cx="2578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Segment分隔符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492696" y="2889387"/>
            <a:ext cx="8392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限定符</a:t>
            </a:r>
            <a:r>
              <a:rPr lang="en-US" altLang="zh-CN" dirty="0"/>
              <a:t>Qualifier</a:t>
            </a:r>
            <a:r>
              <a:rPr lang="zh-CN" altLang="en-US" dirty="0"/>
              <a:t>：</a:t>
            </a:r>
            <a:r>
              <a:rPr lang="en-US" altLang="zh-CN" dirty="0"/>
              <a:t>92</a:t>
            </a:r>
            <a:r>
              <a:rPr lang="zh-CN" altLang="en-US" dirty="0"/>
              <a:t>表示由买方提供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其他的限定符：</a:t>
            </a:r>
            <a:r>
              <a:rPr lang="en-US" altLang="zh-CN" dirty="0"/>
              <a:t>PCE</a:t>
            </a:r>
            <a:r>
              <a:rPr lang="zh-CN" altLang="en-US" dirty="0"/>
              <a:t>、</a:t>
            </a:r>
            <a:r>
              <a:rPr lang="en-US" altLang="zh-CN" dirty="0"/>
              <a:t>EA</a:t>
            </a:r>
            <a:r>
              <a:rPr lang="zh-CN" altLang="en-US" dirty="0"/>
              <a:t>等数量单位，</a:t>
            </a:r>
            <a:r>
              <a:rPr lang="en-US" altLang="zh-CN" dirty="0"/>
              <a:t>BY</a:t>
            </a:r>
            <a:r>
              <a:rPr lang="zh-CN" altLang="en-US" dirty="0"/>
              <a:t>表明该段为买方信息、</a:t>
            </a:r>
            <a:r>
              <a:rPr lang="en-US" altLang="zh-CN" dirty="0"/>
              <a:t>SE</a:t>
            </a:r>
            <a:r>
              <a:rPr lang="zh-CN" altLang="en-US" dirty="0"/>
              <a:t>销售方信息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9" grpId="0"/>
      <p:bldP spid="29" grpId="1"/>
      <p:bldP spid="31" grpId="0"/>
      <p:bldP spid="31" grpId="1"/>
      <p:bldP spid="33" grpId="0"/>
      <p:bldP spid="33" grpId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360" y="380677"/>
            <a:ext cx="11521280" cy="535531"/>
          </a:xfrm>
        </p:spPr>
        <p:txBody>
          <a:bodyPr/>
          <a:lstStyle/>
          <a:p>
            <a:r>
              <a:rPr lang="zh-CN" altLang="en-US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数据解析（</a:t>
            </a:r>
            <a:r>
              <a:rPr lang="en-US" altLang="zh-CN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ORDERS</a:t>
            </a:r>
            <a:r>
              <a:rPr lang="zh-CN" altLang="en-US" dirty="0">
                <a:latin typeface="Times New Roman" panose="02020603050405020304" charset="0"/>
                <a:ea typeface="HarmonyOS Sans SC" panose="00000500000000000000" pitchFamily="2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dirty="0">
              <a:latin typeface="Times New Roman" panose="02020603050405020304" charset="0"/>
              <a:ea typeface="HarmonyOS Sans SC" panose="00000500000000000000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35000" y="1327871"/>
            <a:ext cx="10626725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UNA:+.? '</a:t>
            </a:r>
            <a:endParaRPr lang="zh-CN" altLang="en-US" sz="1600" dirty="0"/>
          </a:p>
          <a:p>
            <a:r>
              <a:rPr lang="zh-CN" altLang="en-US" sz="1600" dirty="0"/>
              <a:t>UNB+UNOA:1+ARRERICTEST:ZZ+GLGNETTEST:ZZ+220425:1528+00000000000003+PASSWORD+ORDERS++++1'</a:t>
            </a:r>
            <a:endParaRPr lang="zh-CN" altLang="en-US" sz="1600" dirty="0"/>
          </a:p>
          <a:p>
            <a:r>
              <a:rPr lang="zh-CN" altLang="en-US" sz="1600" dirty="0"/>
              <a:t>UNH+00000000000001+ORDERS:D:97A:UN:EDPO04'</a:t>
            </a:r>
            <a:endParaRPr lang="zh-CN" altLang="en-US" sz="1600" dirty="0"/>
          </a:p>
          <a:p>
            <a:r>
              <a:rPr lang="zh-CN" altLang="en-US" sz="1600" b="1" dirty="0"/>
              <a:t>BGM+220+</a:t>
            </a:r>
            <a:r>
              <a:rPr lang="zh-CN" altLang="en-US" sz="1600" b="1" dirty="0">
                <a:solidFill>
                  <a:srgbClr val="FF0000"/>
                </a:solidFill>
              </a:rPr>
              <a:t>V82A000210267</a:t>
            </a:r>
            <a:r>
              <a:rPr lang="zh-CN" altLang="en-US" sz="1600" b="1" dirty="0"/>
              <a:t>+9'</a:t>
            </a:r>
            <a:endParaRPr lang="zh-CN" altLang="en-US" sz="1600" b="1" dirty="0"/>
          </a:p>
          <a:p>
            <a:r>
              <a:rPr lang="zh-CN" altLang="en-US" sz="1600" b="1" dirty="0">
                <a:solidFill>
                  <a:schemeClr val="tx1"/>
                </a:solidFill>
              </a:rPr>
              <a:t>DTM+137:</a:t>
            </a:r>
            <a:r>
              <a:rPr lang="zh-CN" altLang="en-US" sz="1600" b="1" dirty="0">
                <a:solidFill>
                  <a:srgbClr val="FF0000"/>
                </a:solidFill>
              </a:rPr>
              <a:t>20220513</a:t>
            </a:r>
            <a:r>
              <a:rPr lang="zh-CN" altLang="en-US" sz="1600" b="1" dirty="0">
                <a:solidFill>
                  <a:schemeClr val="tx1"/>
                </a:solidFill>
              </a:rPr>
              <a:t>:102'</a:t>
            </a:r>
            <a:endParaRPr lang="zh-CN" altLang="en-US" sz="1600" b="1" dirty="0">
              <a:solidFill>
                <a:schemeClr val="tx1"/>
              </a:solidFill>
            </a:endParaRPr>
          </a:p>
          <a:p>
            <a:r>
              <a:rPr lang="zh-CN" altLang="en-US" sz="1600" b="1" dirty="0"/>
              <a:t>NAD+BY+</a:t>
            </a:r>
            <a:r>
              <a:rPr lang="zh-CN" altLang="en-US" sz="1600" b="1" dirty="0">
                <a:solidFill>
                  <a:srgbClr val="FF0000"/>
                </a:solidFill>
              </a:rPr>
              <a:t>C-01241</a:t>
            </a:r>
            <a:r>
              <a:rPr lang="zh-CN" altLang="en-US" sz="1600" b="1" dirty="0"/>
              <a:t>::91'</a:t>
            </a:r>
            <a:endParaRPr lang="zh-CN" altLang="en-US" sz="1600" b="1" dirty="0"/>
          </a:p>
          <a:p>
            <a:r>
              <a:rPr lang="zh-CN" altLang="en-US" sz="1600" dirty="0"/>
              <a:t>CTA+PD+:WU, JOCELYN'</a:t>
            </a:r>
            <a:endParaRPr lang="zh-CN" altLang="en-US" sz="1600" dirty="0"/>
          </a:p>
          <a:p>
            <a:r>
              <a:rPr lang="zh-CN" altLang="en-US" sz="1600" b="1" dirty="0"/>
              <a:t>NAD+SE+655519::92'</a:t>
            </a:r>
            <a:endParaRPr lang="zh-CN" altLang="en-US" sz="1600" b="1" dirty="0"/>
          </a:p>
          <a:p>
            <a:r>
              <a:rPr lang="zh-CN" altLang="en-US" sz="1600" dirty="0">
                <a:solidFill>
                  <a:schemeClr val="tx1"/>
                </a:solidFill>
              </a:rPr>
              <a:t>CUX+2:USD:9'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b="1" dirty="0">
                <a:solidFill>
                  <a:schemeClr val="tx1"/>
                </a:solidFill>
              </a:rPr>
              <a:t>LIN+</a:t>
            </a:r>
            <a:r>
              <a:rPr lang="zh-CN" altLang="en-US" sz="1600" b="1" dirty="0">
                <a:solidFill>
                  <a:srgbClr val="FF0000"/>
                </a:solidFill>
              </a:rPr>
              <a:t>1</a:t>
            </a:r>
            <a:r>
              <a:rPr lang="zh-CN" altLang="en-US" sz="1600" b="1" dirty="0">
                <a:solidFill>
                  <a:schemeClr val="tx1"/>
                </a:solidFill>
              </a:rPr>
              <a:t>++</a:t>
            </a:r>
            <a:r>
              <a:rPr lang="zh-CN" altLang="en-US" sz="1600" b="1" dirty="0">
                <a:solidFill>
                  <a:srgbClr val="FF0000"/>
                </a:solidFill>
              </a:rPr>
              <a:t>RNV403001/916</a:t>
            </a:r>
            <a:r>
              <a:rPr lang="zh-CN" altLang="en-US" sz="1600" b="1" dirty="0">
                <a:solidFill>
                  <a:schemeClr val="tx1"/>
                </a:solidFill>
              </a:rPr>
              <a:t>:BP::92'</a:t>
            </a:r>
            <a:endParaRPr lang="zh-CN" altLang="en-US" sz="1600" b="1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PIA+1+47112-13U041:VP::91'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b="1" dirty="0">
                <a:solidFill>
                  <a:schemeClr val="tx1"/>
                </a:solidFill>
              </a:rPr>
              <a:t>QTY+21:</a:t>
            </a:r>
            <a:r>
              <a:rPr lang="zh-CN" altLang="en-US" sz="1600" b="1" dirty="0">
                <a:solidFill>
                  <a:srgbClr val="FF0000"/>
                </a:solidFill>
              </a:rPr>
              <a:t>21000</a:t>
            </a:r>
            <a:r>
              <a:rPr lang="zh-CN" altLang="en-US" sz="1600" b="1" dirty="0">
                <a:solidFill>
                  <a:schemeClr val="tx1"/>
                </a:solidFill>
              </a:rPr>
              <a:t>:</a:t>
            </a:r>
            <a:r>
              <a:rPr lang="zh-CN" altLang="en-US" sz="1600" b="1" dirty="0">
                <a:solidFill>
                  <a:srgbClr val="FF0000"/>
                </a:solidFill>
              </a:rPr>
              <a:t>PCE</a:t>
            </a:r>
            <a:r>
              <a:rPr lang="zh-CN" altLang="en-US" sz="1600" b="1" dirty="0">
                <a:solidFill>
                  <a:schemeClr val="tx1"/>
                </a:solidFill>
              </a:rPr>
              <a:t>'</a:t>
            </a:r>
            <a:endParaRPr lang="zh-CN" altLang="en-US" sz="1600" b="1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PRI+AAA:0.4469:CA::1:PCE'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RFF+LI::1'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SCC+1'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QTY+21:21000'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DTM+2:20220523:102'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UNS+S'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UNT+17+00000000000001'</a:t>
            </a:r>
            <a:endParaRPr lang="zh-CN" altLang="en-US" sz="1600" dirty="0">
              <a:solidFill>
                <a:schemeClr val="tx1"/>
              </a:solidFill>
            </a:endParaRPr>
          </a:p>
          <a:p>
            <a:r>
              <a:rPr lang="zh-CN" altLang="en-US" sz="1600" dirty="0">
                <a:solidFill>
                  <a:schemeClr val="tx1"/>
                </a:solidFill>
              </a:rPr>
              <a:t>UNZ+1+00000000000003'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645400" y="1915881"/>
            <a:ext cx="3324225" cy="52197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1400"/>
              <a:t>订单号：</a:t>
            </a:r>
            <a:r>
              <a:rPr lang="en-US" altLang="zh-CN" sz="1400"/>
              <a:t>V82A000210267</a:t>
            </a:r>
            <a:endParaRPr lang="en-US" altLang="zh-CN" sz="1400"/>
          </a:p>
          <a:p>
            <a:r>
              <a:rPr lang="zh-CN" altLang="en-US" sz="1400"/>
              <a:t>订单日期：</a:t>
            </a:r>
            <a:r>
              <a:rPr lang="en-US" altLang="zh-CN" sz="1400"/>
              <a:t>20220513</a:t>
            </a:r>
            <a:endParaRPr lang="en-US" altLang="zh-CN" sz="1400"/>
          </a:p>
        </p:txBody>
      </p:sp>
      <p:cxnSp>
        <p:nvCxnSpPr>
          <p:cNvPr id="27" name="直接连接符 26"/>
          <p:cNvCxnSpPr/>
          <p:nvPr/>
        </p:nvCxnSpPr>
        <p:spPr>
          <a:xfrm flipV="1">
            <a:off x="3574415" y="2211070"/>
            <a:ext cx="3872230" cy="1206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V="1">
            <a:off x="3035300" y="2448560"/>
            <a:ext cx="4402455" cy="2159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7630795" y="2518496"/>
            <a:ext cx="3338830" cy="3067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1400"/>
              <a:t>买方</a:t>
            </a:r>
            <a:r>
              <a:rPr lang="en-US" altLang="zh-CN" sz="1400"/>
              <a:t>ID</a:t>
            </a:r>
            <a:r>
              <a:rPr lang="zh-CN" altLang="en-US" sz="1400"/>
              <a:t>：</a:t>
            </a:r>
            <a:r>
              <a:rPr lang="zh-CN" altLang="en-US" sz="1400" b="1" dirty="0">
                <a:solidFill>
                  <a:srgbClr val="FF0000"/>
                </a:solidFill>
                <a:sym typeface="+mn-ea"/>
              </a:rPr>
              <a:t>C-01241</a:t>
            </a:r>
            <a:endParaRPr lang="zh-CN" altLang="en-US" sz="1400" b="1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30795" y="2920451"/>
            <a:ext cx="3338830" cy="3067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zh-CN" altLang="en-US" sz="1400"/>
              <a:t>卖方</a:t>
            </a:r>
            <a:r>
              <a:rPr lang="en-US" altLang="zh-CN" sz="1400"/>
              <a:t>ID</a:t>
            </a:r>
            <a:r>
              <a:rPr lang="zh-CN" altLang="en-US" sz="1400"/>
              <a:t>：</a:t>
            </a:r>
            <a:r>
              <a:rPr lang="zh-CN" altLang="en-US" sz="1400" b="1" dirty="0">
                <a:sym typeface="+mn-ea"/>
              </a:rPr>
              <a:t>655519</a:t>
            </a:r>
            <a:endParaRPr lang="zh-CN" altLang="en-US" sz="1400" b="1" dirty="0">
              <a:sym typeface="+mn-ea"/>
            </a:endParaRPr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2760345" y="3167380"/>
            <a:ext cx="4705985" cy="3873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645400" y="3319866"/>
            <a:ext cx="3338830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zh-CN" altLang="en-US" sz="1400">
                <a:sym typeface="+mn-ea"/>
              </a:rPr>
              <a:t>物料行号：</a:t>
            </a:r>
            <a:r>
              <a:rPr lang="en-US" altLang="zh-CN" sz="1400">
                <a:sym typeface="+mn-ea"/>
              </a:rPr>
              <a:t>1</a:t>
            </a:r>
            <a:endParaRPr lang="en-US" altLang="zh-CN" sz="1400"/>
          </a:p>
          <a:p>
            <a:r>
              <a:rPr lang="zh-CN" altLang="en-US" sz="1400">
                <a:sym typeface="+mn-ea"/>
              </a:rPr>
              <a:t>物料编号：</a:t>
            </a:r>
            <a:r>
              <a:rPr lang="zh-CN" altLang="en-US" sz="1400" b="1" dirty="0">
                <a:solidFill>
                  <a:srgbClr val="FF0000"/>
                </a:solidFill>
                <a:sym typeface="+mn-ea"/>
              </a:rPr>
              <a:t>RNV403001/916</a:t>
            </a:r>
            <a:endParaRPr lang="zh-CN" altLang="en-US" sz="1400" b="1" dirty="0">
              <a:solidFill>
                <a:srgbClr val="FF0000"/>
              </a:solidFill>
              <a:sym typeface="+mn-ea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3810000" y="3658235"/>
            <a:ext cx="3608070" cy="2095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645400" y="3936451"/>
            <a:ext cx="3338830" cy="5219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zh-CN" altLang="en-US" sz="1400">
                <a:sym typeface="+mn-ea"/>
              </a:rPr>
              <a:t>物料数量：</a:t>
            </a:r>
            <a:r>
              <a:rPr lang="en-US" altLang="zh-CN" sz="1400">
                <a:sym typeface="+mn-ea"/>
              </a:rPr>
              <a:t>21000</a:t>
            </a:r>
            <a:endParaRPr lang="en-US" altLang="zh-CN" sz="1400"/>
          </a:p>
          <a:p>
            <a:r>
              <a:rPr lang="zh-CN" altLang="en-US" sz="1400">
                <a:sym typeface="+mn-ea"/>
              </a:rPr>
              <a:t>数量单位：</a:t>
            </a:r>
            <a:r>
              <a:rPr lang="en-US" altLang="zh-CN" sz="1400">
                <a:sym typeface="+mn-ea"/>
              </a:rPr>
              <a:t>PCE</a:t>
            </a:r>
            <a:endParaRPr lang="en-US" altLang="zh-CN" sz="1400">
              <a:sym typeface="+mn-ea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2539365" y="4164330"/>
            <a:ext cx="4935855" cy="10160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2817495" y="2680335"/>
            <a:ext cx="4523740" cy="5715"/>
          </a:xfrm>
          <a:prstGeom prst="line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/>
      <p:bldP spid="30" grpId="0" bldLvl="0" animBg="1"/>
      <p:bldP spid="4" grpId="0" bldLvl="0" animBg="1"/>
      <p:bldP spid="6" grpId="0" bldLvl="0" animBg="1"/>
      <p:bldP spid="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" name="任意多边形: 形状 15"/>
          <p:cNvSpPr/>
          <p:nvPr>
            <p:custDataLst>
              <p:tags r:id="rId1"/>
            </p:custDataLst>
          </p:nvPr>
        </p:nvSpPr>
        <p:spPr>
          <a:xfrm flipH="1">
            <a:off x="0" y="0"/>
            <a:ext cx="12192000" cy="2218095"/>
          </a:xfrm>
          <a:custGeom>
            <a:avLst/>
            <a:gdLst>
              <a:gd name="connsiteX0" fmla="*/ 12192000 w 12192000"/>
              <a:gd name="connsiteY0" fmla="*/ 0 h 2218095"/>
              <a:gd name="connsiteX1" fmla="*/ 0 w 12192000"/>
              <a:gd name="connsiteY1" fmla="*/ 0 h 2218095"/>
              <a:gd name="connsiteX2" fmla="*/ 0 w 12192000"/>
              <a:gd name="connsiteY2" fmla="*/ 2027342 h 2218095"/>
              <a:gd name="connsiteX3" fmla="*/ 12192000 w 12192000"/>
              <a:gd name="connsiteY3" fmla="*/ 1555710 h 2218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218095">
                <a:moveTo>
                  <a:pt x="12192000" y="0"/>
                </a:moveTo>
                <a:lnTo>
                  <a:pt x="0" y="0"/>
                </a:lnTo>
                <a:lnTo>
                  <a:pt x="0" y="2027342"/>
                </a:lnTo>
                <a:cubicBezTo>
                  <a:pt x="6096000" y="2647910"/>
                  <a:pt x="6096000" y="1555710"/>
                  <a:pt x="12192000" y="1555710"/>
                </a:cubicBezTo>
                <a:close/>
              </a:path>
            </a:pathLst>
          </a:custGeom>
          <a:solidFill>
            <a:srgbClr val="FFFFFF">
              <a:lumMod val="9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任意多边形: 形状 11"/>
          <p:cNvSpPr/>
          <p:nvPr>
            <p:custDataLst>
              <p:tags r:id="rId2"/>
            </p:custDataLst>
          </p:nvPr>
        </p:nvSpPr>
        <p:spPr>
          <a:xfrm flipH="1">
            <a:off x="0" y="1712726"/>
            <a:ext cx="12192000" cy="817639"/>
          </a:xfrm>
          <a:custGeom>
            <a:avLst/>
            <a:gdLst>
              <a:gd name="connsiteX0" fmla="*/ 12192000 w 12192000"/>
              <a:gd name="connsiteY0" fmla="*/ 0 h 817639"/>
              <a:gd name="connsiteX1" fmla="*/ 0 w 12192000"/>
              <a:gd name="connsiteY1" fmla="*/ 471632 h 817639"/>
              <a:gd name="connsiteX2" fmla="*/ 0 w 12192000"/>
              <a:gd name="connsiteY2" fmla="*/ 626886 h 817639"/>
              <a:gd name="connsiteX3" fmla="*/ 12192000 w 12192000"/>
              <a:gd name="connsiteY3" fmla="*/ 155254 h 817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817639">
                <a:moveTo>
                  <a:pt x="12192000" y="0"/>
                </a:moveTo>
                <a:cubicBezTo>
                  <a:pt x="6096000" y="0"/>
                  <a:pt x="6096000" y="1092200"/>
                  <a:pt x="0" y="471632"/>
                </a:cubicBezTo>
                <a:lnTo>
                  <a:pt x="0" y="626886"/>
                </a:lnTo>
                <a:cubicBezTo>
                  <a:pt x="6096000" y="1247454"/>
                  <a:pt x="6096000" y="155254"/>
                  <a:pt x="12192000" y="155254"/>
                </a:cubicBezTo>
                <a:close/>
              </a:path>
            </a:pathLst>
          </a:custGeom>
          <a:solidFill>
            <a:srgbClr val="FFFFFF">
              <a:lumMod val="95000"/>
              <a:alpha val="50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502285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lstStyle/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转换前：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506730" y="2202180"/>
            <a:ext cx="6162675" cy="28765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0280" y="1037590"/>
            <a:ext cx="4257675" cy="5210175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7269480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</a:t>
            </a:r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后：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" name="任意多边形: 形状 15"/>
          <p:cNvSpPr/>
          <p:nvPr>
            <p:custDataLst>
              <p:tags r:id="rId1"/>
            </p:custDataLst>
          </p:nvPr>
        </p:nvSpPr>
        <p:spPr>
          <a:xfrm flipH="1">
            <a:off x="0" y="0"/>
            <a:ext cx="12192000" cy="2218095"/>
          </a:xfrm>
          <a:custGeom>
            <a:avLst/>
            <a:gdLst>
              <a:gd name="connsiteX0" fmla="*/ 12192000 w 12192000"/>
              <a:gd name="connsiteY0" fmla="*/ 0 h 2218095"/>
              <a:gd name="connsiteX1" fmla="*/ 0 w 12192000"/>
              <a:gd name="connsiteY1" fmla="*/ 0 h 2218095"/>
              <a:gd name="connsiteX2" fmla="*/ 0 w 12192000"/>
              <a:gd name="connsiteY2" fmla="*/ 2027342 h 2218095"/>
              <a:gd name="connsiteX3" fmla="*/ 12192000 w 12192000"/>
              <a:gd name="connsiteY3" fmla="*/ 1555710 h 2218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218095">
                <a:moveTo>
                  <a:pt x="12192000" y="0"/>
                </a:moveTo>
                <a:lnTo>
                  <a:pt x="0" y="0"/>
                </a:lnTo>
                <a:lnTo>
                  <a:pt x="0" y="2027342"/>
                </a:lnTo>
                <a:cubicBezTo>
                  <a:pt x="6096000" y="2647910"/>
                  <a:pt x="6096000" y="1555710"/>
                  <a:pt x="12192000" y="1555710"/>
                </a:cubicBezTo>
                <a:close/>
              </a:path>
            </a:pathLst>
          </a:custGeom>
          <a:solidFill>
            <a:srgbClr val="FFFFFF">
              <a:lumMod val="9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任意多边形: 形状 11"/>
          <p:cNvSpPr/>
          <p:nvPr>
            <p:custDataLst>
              <p:tags r:id="rId2"/>
            </p:custDataLst>
          </p:nvPr>
        </p:nvSpPr>
        <p:spPr>
          <a:xfrm flipH="1">
            <a:off x="0" y="1712726"/>
            <a:ext cx="12192000" cy="817639"/>
          </a:xfrm>
          <a:custGeom>
            <a:avLst/>
            <a:gdLst>
              <a:gd name="connsiteX0" fmla="*/ 12192000 w 12192000"/>
              <a:gd name="connsiteY0" fmla="*/ 0 h 817639"/>
              <a:gd name="connsiteX1" fmla="*/ 0 w 12192000"/>
              <a:gd name="connsiteY1" fmla="*/ 471632 h 817639"/>
              <a:gd name="connsiteX2" fmla="*/ 0 w 12192000"/>
              <a:gd name="connsiteY2" fmla="*/ 626886 h 817639"/>
              <a:gd name="connsiteX3" fmla="*/ 12192000 w 12192000"/>
              <a:gd name="connsiteY3" fmla="*/ 155254 h 817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817639">
                <a:moveTo>
                  <a:pt x="12192000" y="0"/>
                </a:moveTo>
                <a:cubicBezTo>
                  <a:pt x="6096000" y="0"/>
                  <a:pt x="6096000" y="1092200"/>
                  <a:pt x="0" y="471632"/>
                </a:cubicBezTo>
                <a:lnTo>
                  <a:pt x="0" y="626886"/>
                </a:lnTo>
                <a:cubicBezTo>
                  <a:pt x="6096000" y="1247454"/>
                  <a:pt x="6096000" y="155254"/>
                  <a:pt x="12192000" y="155254"/>
                </a:cubicBezTo>
                <a:close/>
              </a:path>
            </a:pathLst>
          </a:custGeom>
          <a:solidFill>
            <a:srgbClr val="FFFFFF">
              <a:lumMod val="95000"/>
              <a:alpha val="50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502285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lstStyle/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转换前：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7269480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</a:t>
            </a:r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后：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6730" y="130175"/>
            <a:ext cx="376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博世BOSCH DELFOR</a:t>
            </a:r>
            <a:endParaRPr lang="zh-CN" altLang="en-US" sz="24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22655" y="1037590"/>
            <a:ext cx="4239260" cy="54114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1270" y="1037590"/>
            <a:ext cx="3723640" cy="5412105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" name="任意多边形: 形状 15"/>
          <p:cNvSpPr/>
          <p:nvPr>
            <p:custDataLst>
              <p:tags r:id="rId1"/>
            </p:custDataLst>
          </p:nvPr>
        </p:nvSpPr>
        <p:spPr>
          <a:xfrm flipH="1">
            <a:off x="0" y="0"/>
            <a:ext cx="12192000" cy="2218095"/>
          </a:xfrm>
          <a:custGeom>
            <a:avLst/>
            <a:gdLst>
              <a:gd name="connsiteX0" fmla="*/ 12192000 w 12192000"/>
              <a:gd name="connsiteY0" fmla="*/ 0 h 2218095"/>
              <a:gd name="connsiteX1" fmla="*/ 0 w 12192000"/>
              <a:gd name="connsiteY1" fmla="*/ 0 h 2218095"/>
              <a:gd name="connsiteX2" fmla="*/ 0 w 12192000"/>
              <a:gd name="connsiteY2" fmla="*/ 2027342 h 2218095"/>
              <a:gd name="connsiteX3" fmla="*/ 12192000 w 12192000"/>
              <a:gd name="connsiteY3" fmla="*/ 1555710 h 2218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218095">
                <a:moveTo>
                  <a:pt x="12192000" y="0"/>
                </a:moveTo>
                <a:lnTo>
                  <a:pt x="0" y="0"/>
                </a:lnTo>
                <a:lnTo>
                  <a:pt x="0" y="2027342"/>
                </a:lnTo>
                <a:cubicBezTo>
                  <a:pt x="6096000" y="2647910"/>
                  <a:pt x="6096000" y="1555710"/>
                  <a:pt x="12192000" y="1555710"/>
                </a:cubicBezTo>
                <a:close/>
              </a:path>
            </a:pathLst>
          </a:custGeom>
          <a:solidFill>
            <a:srgbClr val="FFFFFF">
              <a:lumMod val="9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任意多边形: 形状 11"/>
          <p:cNvSpPr/>
          <p:nvPr>
            <p:custDataLst>
              <p:tags r:id="rId2"/>
            </p:custDataLst>
          </p:nvPr>
        </p:nvSpPr>
        <p:spPr>
          <a:xfrm flipH="1">
            <a:off x="0" y="1712726"/>
            <a:ext cx="12192000" cy="817639"/>
          </a:xfrm>
          <a:custGeom>
            <a:avLst/>
            <a:gdLst>
              <a:gd name="connsiteX0" fmla="*/ 12192000 w 12192000"/>
              <a:gd name="connsiteY0" fmla="*/ 0 h 817639"/>
              <a:gd name="connsiteX1" fmla="*/ 0 w 12192000"/>
              <a:gd name="connsiteY1" fmla="*/ 471632 h 817639"/>
              <a:gd name="connsiteX2" fmla="*/ 0 w 12192000"/>
              <a:gd name="connsiteY2" fmla="*/ 626886 h 817639"/>
              <a:gd name="connsiteX3" fmla="*/ 12192000 w 12192000"/>
              <a:gd name="connsiteY3" fmla="*/ 155254 h 817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817639">
                <a:moveTo>
                  <a:pt x="12192000" y="0"/>
                </a:moveTo>
                <a:cubicBezTo>
                  <a:pt x="6096000" y="0"/>
                  <a:pt x="6096000" y="1092200"/>
                  <a:pt x="0" y="471632"/>
                </a:cubicBezTo>
                <a:lnTo>
                  <a:pt x="0" y="626886"/>
                </a:lnTo>
                <a:cubicBezTo>
                  <a:pt x="6096000" y="1247454"/>
                  <a:pt x="6096000" y="155254"/>
                  <a:pt x="12192000" y="155254"/>
                </a:cubicBezTo>
                <a:close/>
              </a:path>
            </a:pathLst>
          </a:custGeom>
          <a:solidFill>
            <a:srgbClr val="FFFFFF">
              <a:lumMod val="95000"/>
              <a:alpha val="50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176530" y="605155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lstStyle/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转换前：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6148705" y="61976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</a:t>
            </a:r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后：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1930" y="130175"/>
            <a:ext cx="37820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博世BOSCH DE</a:t>
            </a:r>
            <a:r>
              <a:rPr lang="en-US" altLang="zh-CN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SADV</a:t>
            </a:r>
            <a:endParaRPr lang="en-US" altLang="zh-CN" sz="24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52730" y="1085850"/>
            <a:ext cx="5802630" cy="51479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5855" y="1085850"/>
            <a:ext cx="5818505" cy="4782820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" name="任意多边形: 形状 15"/>
          <p:cNvSpPr/>
          <p:nvPr>
            <p:custDataLst>
              <p:tags r:id="rId1"/>
            </p:custDataLst>
          </p:nvPr>
        </p:nvSpPr>
        <p:spPr>
          <a:xfrm flipH="1">
            <a:off x="0" y="0"/>
            <a:ext cx="12192000" cy="2218095"/>
          </a:xfrm>
          <a:custGeom>
            <a:avLst/>
            <a:gdLst>
              <a:gd name="connsiteX0" fmla="*/ 12192000 w 12192000"/>
              <a:gd name="connsiteY0" fmla="*/ 0 h 2218095"/>
              <a:gd name="connsiteX1" fmla="*/ 0 w 12192000"/>
              <a:gd name="connsiteY1" fmla="*/ 0 h 2218095"/>
              <a:gd name="connsiteX2" fmla="*/ 0 w 12192000"/>
              <a:gd name="connsiteY2" fmla="*/ 2027342 h 2218095"/>
              <a:gd name="connsiteX3" fmla="*/ 12192000 w 12192000"/>
              <a:gd name="connsiteY3" fmla="*/ 1555710 h 2218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218095">
                <a:moveTo>
                  <a:pt x="12192000" y="0"/>
                </a:moveTo>
                <a:lnTo>
                  <a:pt x="0" y="0"/>
                </a:lnTo>
                <a:lnTo>
                  <a:pt x="0" y="2027342"/>
                </a:lnTo>
                <a:cubicBezTo>
                  <a:pt x="6096000" y="2647910"/>
                  <a:pt x="6096000" y="1555710"/>
                  <a:pt x="12192000" y="1555710"/>
                </a:cubicBezTo>
                <a:close/>
              </a:path>
            </a:pathLst>
          </a:custGeom>
          <a:solidFill>
            <a:srgbClr val="FFFFFF">
              <a:lumMod val="9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" name="任意多边形: 形状 11"/>
          <p:cNvSpPr/>
          <p:nvPr>
            <p:custDataLst>
              <p:tags r:id="rId2"/>
            </p:custDataLst>
          </p:nvPr>
        </p:nvSpPr>
        <p:spPr>
          <a:xfrm flipH="1">
            <a:off x="0" y="1712726"/>
            <a:ext cx="12192000" cy="817639"/>
          </a:xfrm>
          <a:custGeom>
            <a:avLst/>
            <a:gdLst>
              <a:gd name="connsiteX0" fmla="*/ 12192000 w 12192000"/>
              <a:gd name="connsiteY0" fmla="*/ 0 h 817639"/>
              <a:gd name="connsiteX1" fmla="*/ 0 w 12192000"/>
              <a:gd name="connsiteY1" fmla="*/ 471632 h 817639"/>
              <a:gd name="connsiteX2" fmla="*/ 0 w 12192000"/>
              <a:gd name="connsiteY2" fmla="*/ 626886 h 817639"/>
              <a:gd name="connsiteX3" fmla="*/ 12192000 w 12192000"/>
              <a:gd name="connsiteY3" fmla="*/ 155254 h 817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817639">
                <a:moveTo>
                  <a:pt x="12192000" y="0"/>
                </a:moveTo>
                <a:cubicBezTo>
                  <a:pt x="6096000" y="0"/>
                  <a:pt x="6096000" y="1092200"/>
                  <a:pt x="0" y="471632"/>
                </a:cubicBezTo>
                <a:lnTo>
                  <a:pt x="0" y="626886"/>
                </a:lnTo>
                <a:cubicBezTo>
                  <a:pt x="6096000" y="1247454"/>
                  <a:pt x="6096000" y="155254"/>
                  <a:pt x="12192000" y="155254"/>
                </a:cubicBezTo>
                <a:close/>
              </a:path>
            </a:pathLst>
          </a:custGeom>
          <a:solidFill>
            <a:srgbClr val="FFFFFF">
              <a:lumMod val="95000"/>
              <a:alpha val="50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502285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lstStyle/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转换前：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7564755" y="533400"/>
            <a:ext cx="1741805" cy="46609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60000"/>
          </a:bodyPr>
          <a:p>
            <a:pPr fontAlgn="auto"/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转换</a:t>
            </a:r>
            <a:r>
              <a:rPr lang="zh-CN" altLang="en-US" sz="36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后：</a:t>
            </a:r>
            <a:endParaRPr lang="zh-CN" altLang="en-US" sz="36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6730" y="130175"/>
            <a:ext cx="16687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OTP</a:t>
            </a:r>
            <a:r>
              <a:rPr lang="zh-CN" altLang="en-US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 </a:t>
            </a:r>
            <a:r>
              <a:rPr lang="en-US" altLang="zh-CN" sz="2400" b="1" spc="30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850</a:t>
            </a:r>
            <a:endParaRPr lang="en-US" altLang="zh-CN" sz="2400" b="1" spc="300">
              <a:solidFill>
                <a:srgbClr val="000000">
                  <a:lumMod val="85000"/>
                  <a:lumOff val="1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1905" y="1037590"/>
            <a:ext cx="3470910" cy="54686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730" y="999490"/>
            <a:ext cx="6327140" cy="550735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TIMING" val="|16.9"/>
</p:tagLst>
</file>

<file path=ppt/tags/tag10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11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12.xml><?xml version="1.0" encoding="utf-8"?>
<p:tagLst xmlns:p="http://schemas.openxmlformats.org/presentationml/2006/main">
  <p:tag name="KSO_WM_UNIT_PLACING_PICTURE_USER_VIEWPORT" val="{&quot;height&quot;:8464,&quot;width&quot;:6631}"/>
</p:tagLst>
</file>

<file path=ppt/tags/tag13.xml><?xml version="1.0" encoding="utf-8"?>
<p:tagLst xmlns:p="http://schemas.openxmlformats.org/presentationml/2006/main">
  <p:tag name="KSO_WM_SLIDE_ID" val="diagram2020256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97"/>
  <p:tag name="KSO_WM_SLIDE_POSITION" val="0*0"/>
  <p:tag name="KSO_WM_TAG_VERSION" val="1.0"/>
  <p:tag name="KSO_WM_BEAUTIFY_FLAG" val="#wm#"/>
  <p:tag name="KSO_WM_TEMPLATE_CATEGORY" val="diagram"/>
  <p:tag name="KSO_WM_TEMPLATE_INDEX" val="20202564"/>
  <p:tag name="KSO_WM_SLIDE_LAYOUT" val="a_f"/>
  <p:tag name="KSO_WM_SLIDE_LAYOUT_CNT" val="1_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2564_1*i*1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4_1*i*2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17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18.xml><?xml version="1.0" encoding="utf-8"?>
<p:tagLst xmlns:p="http://schemas.openxmlformats.org/presentationml/2006/main">
  <p:tag name="KSO_WM_UNIT_PLACING_PICTURE_USER_VIEWPORT" val="{&quot;height&quot;:13305,&quot;width&quot;:15000}"/>
</p:tagLst>
</file>

<file path=ppt/tags/tag19.xml><?xml version="1.0" encoding="utf-8"?>
<p:tagLst xmlns:p="http://schemas.openxmlformats.org/presentationml/2006/main">
  <p:tag name="KSO_WM_SLIDE_ID" val="diagram2020256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97"/>
  <p:tag name="KSO_WM_SLIDE_POSITION" val="0*0"/>
  <p:tag name="KSO_WM_TAG_VERSION" val="1.0"/>
  <p:tag name="KSO_WM_BEAUTIFY_FLAG" val="#wm#"/>
  <p:tag name="KSO_WM_TEMPLATE_CATEGORY" val="diagram"/>
  <p:tag name="KSO_WM_TEMPLATE_INDEX" val="20202564"/>
  <p:tag name="KSO_WM_SLIDE_LAYOUT" val="a_f"/>
  <p:tag name="KSO_WM_SLIDE_LAYOUT_CNT" val="1_2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2564_1*i*1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2564_1*i*1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4_1*i*2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23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24.xml><?xml version="1.0" encoding="utf-8"?>
<p:tagLst xmlns:p="http://schemas.openxmlformats.org/presentationml/2006/main">
  <p:tag name="KSO_WM_SLIDE_ID" val="diagram2020256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97"/>
  <p:tag name="KSO_WM_SLIDE_POSITION" val="0*0"/>
  <p:tag name="KSO_WM_TAG_VERSION" val="1.0"/>
  <p:tag name="KSO_WM_BEAUTIFY_FLAG" val="#wm#"/>
  <p:tag name="KSO_WM_TEMPLATE_CATEGORY" val="diagram"/>
  <p:tag name="KSO_WM_TEMPLATE_INDEX" val="20202564"/>
  <p:tag name="KSO_WM_SLIDE_LAYOUT" val="a_f"/>
  <p:tag name="KSO_WM_SLIDE_LAYOUT_CNT" val="1_2"/>
</p:tagLst>
</file>

<file path=ppt/tags/tag25.xml><?xml version="1.0" encoding="utf-8"?>
<p:tagLst xmlns:p="http://schemas.openxmlformats.org/presentationml/2006/main">
  <p:tag name="COMMONDATA" val="eyJoZGlkIjoiMzk3ODk5ZDQyOGEwMjljMjFkM2E2YWM4ZjE2ZTI3MTUifQ=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4_1*i*2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5.xml><?xml version="1.0" encoding="utf-8"?>
<p:tagLst xmlns:p="http://schemas.openxmlformats.org/presentationml/2006/main">
  <p:tag name="KSO_WM_UNIT_PLACING_PICTURE_USER_VIEWPORT" val="{&quot;height&quot;:4530,&quot;width&quot;:9705}"/>
</p:tagLst>
</file>

<file path=ppt/tags/tag6.xml><?xml version="1.0" encoding="utf-8"?>
<p:tagLst xmlns:p="http://schemas.openxmlformats.org/presentationml/2006/main">
  <p:tag name="KSO_WM_UNIT_TEXT_PART_ID_V2" val="a-3-1"/>
  <p:tag name="KSO_WM_UNIT_ISCONTENTS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4_1*a*1"/>
  <p:tag name="KSO_WM_TEMPLATE_CATEGORY" val="diagram"/>
  <p:tag name="KSO_WM_TEMPLATE_INDEX" val="20202564"/>
  <p:tag name="KSO_WM_UNIT_LAYERLEVEL" val="1"/>
  <p:tag name="KSO_WM_TAG_VERSION" val="1.0"/>
  <p:tag name="KSO_WM_BEAUTIFY_FLAG" val="#wm#"/>
  <p:tag name="KSO_WM_UNIT_PRESET_TEXT" val="单击此处可添加大标题内容"/>
</p:tagLst>
</file>

<file path=ppt/tags/tag7.xml><?xml version="1.0" encoding="utf-8"?>
<p:tagLst xmlns:p="http://schemas.openxmlformats.org/presentationml/2006/main">
  <p:tag name="KSO_WM_SLIDE_ID" val="diagram2020256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97"/>
  <p:tag name="KSO_WM_SLIDE_POSITION" val="0*0"/>
  <p:tag name="KSO_WM_TAG_VERSION" val="1.0"/>
  <p:tag name="KSO_WM_BEAUTIFY_FLAG" val="#wm#"/>
  <p:tag name="KSO_WM_TEMPLATE_CATEGORY" val="diagram"/>
  <p:tag name="KSO_WM_TEMPLATE_INDEX" val="20202564"/>
  <p:tag name="KSO_WM_SLIDE_LAYOUT" val="a_f"/>
  <p:tag name="KSO_WM_SLIDE_LAYOUT_CNT" val="1_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2564_1*i*1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4_1*i*2"/>
  <p:tag name="KSO_WM_TEMPLATE_CATEGORY" val="diagram"/>
  <p:tag name="KSO_WM_TEMPLATE_INDEX" val="20202564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1254</Words>
  <Application>WPS 演示</Application>
  <PresentationFormat>宽屏</PresentationFormat>
  <Paragraphs>131</Paragraphs>
  <Slides>10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HarmonyOS Sans SC</vt:lpstr>
      <vt:lpstr>等线</vt:lpstr>
      <vt:lpstr>Arial Unicode MS</vt:lpstr>
      <vt:lpstr>等线 Light</vt:lpstr>
      <vt:lpstr>Office 主题​​</vt:lpstr>
      <vt:lpstr>PowerPoint 演示文稿</vt:lpstr>
      <vt:lpstr>报文结构</vt:lpstr>
      <vt:lpstr>报文解析</vt:lpstr>
      <vt:lpstr>订单行解析</vt:lpstr>
      <vt:lpstr>数据解析（ORDERS）</vt:lpstr>
      <vt:lpstr>PowerPoint 演示文稿</vt:lpstr>
      <vt:lpstr>PowerPoint 演示文稿</vt:lpstr>
      <vt:lpstr>PowerPoint 演示文稿</vt:lpstr>
      <vt:lpstr>PowerPoint 演示文稿</vt:lpstr>
      <vt:lpstr>EDIFACT端口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Wendy Sun</dc:creator>
  <cp:lastModifiedBy>Iris</cp:lastModifiedBy>
  <cp:revision>19</cp:revision>
  <dcterms:created xsi:type="dcterms:W3CDTF">2022-02-07T04:10:00Z</dcterms:created>
  <dcterms:modified xsi:type="dcterms:W3CDTF">2022-10-09T08:32:45Z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6FF782B67EE848C78011CD24BB1AD900</vt:lpwstr>
  </property>
  <property fmtid="{D5CDD505-2E9C-101B-9397-08002B2CF9AE}" pid="3" name="KSOProductBuildVer">
    <vt:lpwstr>2052-11.1.0.12358</vt:lpwstr>
  </property>
</Properties>
</file>